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0" r:id="rId2"/>
    <p:sldId id="331" r:id="rId3"/>
    <p:sldId id="332" r:id="rId4"/>
    <p:sldId id="335" r:id="rId5"/>
    <p:sldId id="346" r:id="rId6"/>
    <p:sldId id="338" r:id="rId7"/>
    <p:sldId id="344" r:id="rId8"/>
    <p:sldId id="342" r:id="rId9"/>
    <p:sldId id="345" r:id="rId10"/>
    <p:sldId id="340" r:id="rId11"/>
    <p:sldId id="339" r:id="rId12"/>
    <p:sldId id="343" r:id="rId13"/>
    <p:sldId id="333" r:id="rId14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DD"/>
    <a:srgbClr val="9B7994"/>
    <a:srgbClr val="50AEC4"/>
    <a:srgbClr val="3A92DA"/>
    <a:srgbClr val="0CB0FA"/>
    <a:srgbClr val="4F81BD"/>
    <a:srgbClr val="3366CC"/>
    <a:srgbClr val="CC0000"/>
    <a:srgbClr val="FF5050"/>
    <a:srgbClr val="3DA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28" autoAdjust="0"/>
  </p:normalViewPr>
  <p:slideViewPr>
    <p:cSldViewPr showGuides="1">
      <p:cViewPr varScale="1">
        <p:scale>
          <a:sx n="100" d="100"/>
          <a:sy n="100" d="100"/>
        </p:scale>
        <p:origin x="1440" y="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CA757-C601-442A-A598-6E0F07DE34F6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D2EF9AB-D430-4E03-93A0-1BC4ABEEABA9}">
      <dgm:prSet phldrT="[Текст]" custT="1"/>
      <dgm:spPr>
        <a:solidFill>
          <a:schemeClr val="bg1"/>
        </a:solidFill>
        <a:ln>
          <a:solidFill>
            <a:srgbClr val="92D05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Проведение (по мере необходимости) специализированного обучения (тренинга)</a:t>
          </a:r>
        </a:p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сотрудников ФНС России в области открытых данных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DA2E02E-F28B-4C81-9D35-A4267189570D}" type="parTrans" cxnId="{992108C8-079D-462E-AC54-A50F81CAEA50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5FC603DB-02D8-40A5-B7C3-738C6619A217}" type="sibTrans" cxnId="{992108C8-079D-462E-AC54-A50F81CAEA50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72553CF4-55B9-4CCA-8B8A-7D1F0353608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рейтинга Минэкономразвития России, определение «слабых» мест и реализация комплекса мер по их устранению с целью повышения позиций официального Интернет - сайта ФНС России в рейтингах 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761DCCE-C494-489B-9E29-E9E3A1ABBC47}" type="parTrans" cxnId="{E9D5E3D4-295F-43BE-88DE-77BD7928F9C4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B8FD0ED0-1E9D-4EF6-AAB1-7490A9E96E59}" type="sibTrans" cxnId="{E9D5E3D4-295F-43BE-88DE-77BD7928F9C4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BF6E55BE-57E7-4209-B5A1-886AB07E203C}">
      <dgm:prSet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Анализ показателя удовлетворенности официальным Интернет - сайтом ФНС России (на базе ежегодного социологического исследования) и реализации комплексных мер по его повышению. Повышение уровня удовлетворенности пользователей официального Интернет - сайта ФНС России качеством, удобством контента и сервисов официального</a:t>
          </a:r>
          <a:r>
            <a:rPr lang="en-US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Интернет - сайта ФНС России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D36C715-F5D6-44E7-8915-8780E824D360}" type="parTrans" cxnId="{B7FF5C55-31D2-4669-A283-6067FB0CC29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48A8EE38-3249-42C5-BBBC-197B69421AB5}" type="sibTrans" cxnId="{B7FF5C55-31D2-4669-A283-6067FB0CC298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2D17F3BC-A9FE-4F62-A13E-D5476CAFD62F}">
      <dgm:prSet custT="1"/>
      <dgm:spPr>
        <a:solidFill>
          <a:schemeClr val="bg1"/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Разработка стратегического плана развития и наполнения официального Интернет - сайта ФНС России на 2020 год на основе онлайн диалога с пользователями официального Интернет - сайта ФНС России, анализа рейтингов Минэкономразвития России и ежегодно проводимого ФНС России независимого социологического исследования</a:t>
          </a:r>
          <a:endParaRPr lang="ru-RU" sz="13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F43552E-1CC1-4CC4-8868-3D539A14A350}" type="parTrans" cxnId="{4D38D796-AFD2-49AC-A19C-E9D8836CC88E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0D6BEC87-C5F8-49B3-96C7-0E9D8C72C152}" type="sibTrans" cxnId="{4D38D796-AFD2-49AC-A19C-E9D8836CC88E}">
      <dgm:prSet/>
      <dgm:spPr/>
      <dgm:t>
        <a:bodyPr/>
        <a:lstStyle/>
        <a:p>
          <a:endParaRPr lang="ru-RU">
            <a:latin typeface="+mn-lt"/>
            <a:cs typeface="Times New Roman" panose="02020603050405020304" pitchFamily="18" charset="0"/>
          </a:endParaRPr>
        </a:p>
      </dgm:t>
    </dgm:pt>
    <dgm:pt modelId="{4E8757C3-820D-4355-9BE6-0DB719B97585}" type="pres">
      <dgm:prSet presAssocID="{8ACCA757-C601-442A-A598-6E0F07DE34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CD3F0-F972-4410-BBA6-AA9102D5DC9B}" type="pres">
      <dgm:prSet presAssocID="{AD2EF9AB-D430-4E03-93A0-1BC4ABEEABA9}" presName="composite" presStyleCnt="0"/>
      <dgm:spPr/>
      <dgm:t>
        <a:bodyPr/>
        <a:lstStyle/>
        <a:p>
          <a:endParaRPr lang="ru-RU"/>
        </a:p>
      </dgm:t>
    </dgm:pt>
    <dgm:pt modelId="{01EBEC77-56E1-405C-949F-C1E99F1E8529}" type="pres">
      <dgm:prSet presAssocID="{AD2EF9AB-D430-4E03-93A0-1BC4ABEEABA9}" presName="imgShp" presStyleLbl="fgImgPlace1" presStyleIdx="0" presStyleCnt="4"/>
      <dgm:spPr>
        <a:gradFill rotWithShape="0">
          <a:gsLst>
            <a:gs pos="0">
              <a:srgbClr val="92D050"/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CF96964D-73A1-4C1A-B059-7D931F87F0B6}" type="pres">
      <dgm:prSet presAssocID="{AD2EF9AB-D430-4E03-93A0-1BC4ABEEABA9}" presName="txShp" presStyleLbl="node1" presStyleIdx="0" presStyleCnt="4" custLinFactNeighborX="-508" custLinFactNeighborY="-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6F19E-DC8A-4B7D-9FDD-1FE0A5D4721C}" type="pres">
      <dgm:prSet presAssocID="{5FC603DB-02D8-40A5-B7C3-738C6619A217}" presName="spacing" presStyleCnt="0"/>
      <dgm:spPr/>
      <dgm:t>
        <a:bodyPr/>
        <a:lstStyle/>
        <a:p>
          <a:endParaRPr lang="ru-RU"/>
        </a:p>
      </dgm:t>
    </dgm:pt>
    <dgm:pt modelId="{0B09E54A-242E-4085-81BF-12C0A6D7FCB9}" type="pres">
      <dgm:prSet presAssocID="{72553CF4-55B9-4CCA-8B8A-7D1F03536081}" presName="composite" presStyleCnt="0"/>
      <dgm:spPr/>
      <dgm:t>
        <a:bodyPr/>
        <a:lstStyle/>
        <a:p>
          <a:endParaRPr lang="ru-RU"/>
        </a:p>
      </dgm:t>
    </dgm:pt>
    <dgm:pt modelId="{4D33C92F-8F78-45A2-A0DB-07C33F3670D6}" type="pres">
      <dgm:prSet presAssocID="{72553CF4-55B9-4CCA-8B8A-7D1F03536081}" presName="imgShp" presStyleLbl="fgImgPlace1" presStyleIdx="1" presStyleCnt="4"/>
      <dgm:spPr>
        <a:gradFill rotWithShape="0">
          <a:gsLst>
            <a:gs pos="0">
              <a:srgbClr val="7030A0"/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8D437D0-85B7-454F-98E3-90F71374223E}" type="pres">
      <dgm:prSet presAssocID="{72553CF4-55B9-4CCA-8B8A-7D1F0353608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B1286-0B36-457B-BB34-ABA54B5872FD}" type="pres">
      <dgm:prSet presAssocID="{B8FD0ED0-1E9D-4EF6-AAB1-7490A9E96E59}" presName="spacing" presStyleCnt="0"/>
      <dgm:spPr/>
      <dgm:t>
        <a:bodyPr/>
        <a:lstStyle/>
        <a:p>
          <a:endParaRPr lang="ru-RU"/>
        </a:p>
      </dgm:t>
    </dgm:pt>
    <dgm:pt modelId="{054CDB3D-5024-4E68-B02E-95B8EBFE5AD9}" type="pres">
      <dgm:prSet presAssocID="{BF6E55BE-57E7-4209-B5A1-886AB07E203C}" presName="composite" presStyleCnt="0"/>
      <dgm:spPr/>
      <dgm:t>
        <a:bodyPr/>
        <a:lstStyle/>
        <a:p>
          <a:endParaRPr lang="ru-RU"/>
        </a:p>
      </dgm:t>
    </dgm:pt>
    <dgm:pt modelId="{8C98486D-9AA9-4CF4-B272-1ADCC6AA3D0C}" type="pres">
      <dgm:prSet presAssocID="{BF6E55BE-57E7-4209-B5A1-886AB07E203C}" presName="imgShp" presStyleLbl="fgImgPlace1" presStyleIdx="2" presStyleCnt="4"/>
      <dgm:spPr>
        <a:gradFill rotWithShape="0">
          <a:gsLst>
            <a:gs pos="0">
              <a:srgbClr val="00B0F0"/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61D25C68-287D-46A9-A57D-79F62D139410}" type="pres">
      <dgm:prSet presAssocID="{BF6E55BE-57E7-4209-B5A1-886AB07E203C}" presName="txShp" presStyleLbl="node1" presStyleIdx="2" presStyleCnt="4" custScaleY="115522" custLinFactNeighborX="-285" custLinFactNeighborY="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AE2F0-AD51-476A-9B5B-28E03FE9CC55}" type="pres">
      <dgm:prSet presAssocID="{48A8EE38-3249-42C5-BBBC-197B69421AB5}" presName="spacing" presStyleCnt="0"/>
      <dgm:spPr/>
      <dgm:t>
        <a:bodyPr/>
        <a:lstStyle/>
        <a:p>
          <a:endParaRPr lang="ru-RU"/>
        </a:p>
      </dgm:t>
    </dgm:pt>
    <dgm:pt modelId="{2A121A3B-5EDC-4D65-856C-E33F18806BFD}" type="pres">
      <dgm:prSet presAssocID="{2D17F3BC-A9FE-4F62-A13E-D5476CAFD62F}" presName="composite" presStyleCnt="0"/>
      <dgm:spPr/>
      <dgm:t>
        <a:bodyPr/>
        <a:lstStyle/>
        <a:p>
          <a:endParaRPr lang="ru-RU"/>
        </a:p>
      </dgm:t>
    </dgm:pt>
    <dgm:pt modelId="{0D0B9082-A7D9-4BF3-AF52-501CD17B0B16}" type="pres">
      <dgm:prSet presAssocID="{2D17F3BC-A9FE-4F62-A13E-D5476CAFD62F}" presName="imgShp" presStyleLbl="fgImgPlace1" presStyleIdx="3" presStyleCnt="4"/>
      <dgm:spPr>
        <a:gradFill rotWithShape="0">
          <a:gsLst>
            <a:gs pos="0">
              <a:srgbClr val="FFC000"/>
            </a:gs>
            <a:gs pos="80000">
              <a:schemeClr val="accent6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0E390383-69EA-4833-B6E8-03E592CCD539}" type="pres">
      <dgm:prSet presAssocID="{2D17F3BC-A9FE-4F62-A13E-D5476CAFD62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D5E3D4-295F-43BE-88DE-77BD7928F9C4}" srcId="{8ACCA757-C601-442A-A598-6E0F07DE34F6}" destId="{72553CF4-55B9-4CCA-8B8A-7D1F03536081}" srcOrd="1" destOrd="0" parTransId="{2761DCCE-C494-489B-9E29-E9E3A1ABBC47}" sibTransId="{B8FD0ED0-1E9D-4EF6-AAB1-7490A9E96E59}"/>
    <dgm:cxn modelId="{8CE908A8-8EE2-4029-813F-4484369A5974}" type="presOf" srcId="{2D17F3BC-A9FE-4F62-A13E-D5476CAFD62F}" destId="{0E390383-69EA-4833-B6E8-03E592CCD539}" srcOrd="0" destOrd="0" presId="urn:microsoft.com/office/officeart/2005/8/layout/vList3"/>
    <dgm:cxn modelId="{75791C4E-76E8-4D28-9BF2-6EA135A92006}" type="presOf" srcId="{AD2EF9AB-D430-4E03-93A0-1BC4ABEEABA9}" destId="{CF96964D-73A1-4C1A-B059-7D931F87F0B6}" srcOrd="0" destOrd="0" presId="urn:microsoft.com/office/officeart/2005/8/layout/vList3"/>
    <dgm:cxn modelId="{992108C8-079D-462E-AC54-A50F81CAEA50}" srcId="{8ACCA757-C601-442A-A598-6E0F07DE34F6}" destId="{AD2EF9AB-D430-4E03-93A0-1BC4ABEEABA9}" srcOrd="0" destOrd="0" parTransId="{BDA2E02E-F28B-4C81-9D35-A4267189570D}" sibTransId="{5FC603DB-02D8-40A5-B7C3-738C6619A217}"/>
    <dgm:cxn modelId="{46A25259-CF68-45B6-987C-0B0972CAA13F}" type="presOf" srcId="{72553CF4-55B9-4CCA-8B8A-7D1F03536081}" destId="{48D437D0-85B7-454F-98E3-90F71374223E}" srcOrd="0" destOrd="0" presId="urn:microsoft.com/office/officeart/2005/8/layout/vList3"/>
    <dgm:cxn modelId="{B7FF5C55-31D2-4669-A283-6067FB0CC298}" srcId="{8ACCA757-C601-442A-A598-6E0F07DE34F6}" destId="{BF6E55BE-57E7-4209-B5A1-886AB07E203C}" srcOrd="2" destOrd="0" parTransId="{ED36C715-F5D6-44E7-8915-8780E824D360}" sibTransId="{48A8EE38-3249-42C5-BBBC-197B69421AB5}"/>
    <dgm:cxn modelId="{F93A48DA-0ACF-4E41-9A8C-3DCF7A4A812C}" type="presOf" srcId="{8ACCA757-C601-442A-A598-6E0F07DE34F6}" destId="{4E8757C3-820D-4355-9BE6-0DB719B97585}" srcOrd="0" destOrd="0" presId="urn:microsoft.com/office/officeart/2005/8/layout/vList3"/>
    <dgm:cxn modelId="{4D38D796-AFD2-49AC-A19C-E9D8836CC88E}" srcId="{8ACCA757-C601-442A-A598-6E0F07DE34F6}" destId="{2D17F3BC-A9FE-4F62-A13E-D5476CAFD62F}" srcOrd="3" destOrd="0" parTransId="{2F43552E-1CC1-4CC4-8868-3D539A14A350}" sibTransId="{0D6BEC87-C5F8-49B3-96C7-0E9D8C72C152}"/>
    <dgm:cxn modelId="{FB45B8D6-4D42-40B7-88F8-0656AE15A6B0}" type="presOf" srcId="{BF6E55BE-57E7-4209-B5A1-886AB07E203C}" destId="{61D25C68-287D-46A9-A57D-79F62D139410}" srcOrd="0" destOrd="0" presId="urn:microsoft.com/office/officeart/2005/8/layout/vList3"/>
    <dgm:cxn modelId="{3791C182-3B58-407F-8B91-20A887692CCD}" type="presParOf" srcId="{4E8757C3-820D-4355-9BE6-0DB719B97585}" destId="{863CD3F0-F972-4410-BBA6-AA9102D5DC9B}" srcOrd="0" destOrd="0" presId="urn:microsoft.com/office/officeart/2005/8/layout/vList3"/>
    <dgm:cxn modelId="{0600D69D-802C-4ED9-8836-6C5B9547716A}" type="presParOf" srcId="{863CD3F0-F972-4410-BBA6-AA9102D5DC9B}" destId="{01EBEC77-56E1-405C-949F-C1E99F1E8529}" srcOrd="0" destOrd="0" presId="urn:microsoft.com/office/officeart/2005/8/layout/vList3"/>
    <dgm:cxn modelId="{1D375B2C-CE80-439F-A7FC-75DE8A950263}" type="presParOf" srcId="{863CD3F0-F972-4410-BBA6-AA9102D5DC9B}" destId="{CF96964D-73A1-4C1A-B059-7D931F87F0B6}" srcOrd="1" destOrd="0" presId="urn:microsoft.com/office/officeart/2005/8/layout/vList3"/>
    <dgm:cxn modelId="{0457B893-4CF4-45DD-BFC7-AE202BA4AC81}" type="presParOf" srcId="{4E8757C3-820D-4355-9BE6-0DB719B97585}" destId="{EA26F19E-DC8A-4B7D-9FDD-1FE0A5D4721C}" srcOrd="1" destOrd="0" presId="urn:microsoft.com/office/officeart/2005/8/layout/vList3"/>
    <dgm:cxn modelId="{7566AC03-0777-4D7C-B23B-C0FBFE4F2454}" type="presParOf" srcId="{4E8757C3-820D-4355-9BE6-0DB719B97585}" destId="{0B09E54A-242E-4085-81BF-12C0A6D7FCB9}" srcOrd="2" destOrd="0" presId="urn:microsoft.com/office/officeart/2005/8/layout/vList3"/>
    <dgm:cxn modelId="{C0F45692-FB44-41CA-A0D7-77DE6D4A9AF5}" type="presParOf" srcId="{0B09E54A-242E-4085-81BF-12C0A6D7FCB9}" destId="{4D33C92F-8F78-45A2-A0DB-07C33F3670D6}" srcOrd="0" destOrd="0" presId="urn:microsoft.com/office/officeart/2005/8/layout/vList3"/>
    <dgm:cxn modelId="{71A01993-5B9F-4574-A20F-52AA933B8E0F}" type="presParOf" srcId="{0B09E54A-242E-4085-81BF-12C0A6D7FCB9}" destId="{48D437D0-85B7-454F-98E3-90F71374223E}" srcOrd="1" destOrd="0" presId="urn:microsoft.com/office/officeart/2005/8/layout/vList3"/>
    <dgm:cxn modelId="{4A2D18C0-5053-4E34-A37D-FCE3F0DB7239}" type="presParOf" srcId="{4E8757C3-820D-4355-9BE6-0DB719B97585}" destId="{220B1286-0B36-457B-BB34-ABA54B5872FD}" srcOrd="3" destOrd="0" presId="urn:microsoft.com/office/officeart/2005/8/layout/vList3"/>
    <dgm:cxn modelId="{816258A2-94BD-45F5-B24D-5786BD940683}" type="presParOf" srcId="{4E8757C3-820D-4355-9BE6-0DB719B97585}" destId="{054CDB3D-5024-4E68-B02E-95B8EBFE5AD9}" srcOrd="4" destOrd="0" presId="urn:microsoft.com/office/officeart/2005/8/layout/vList3"/>
    <dgm:cxn modelId="{6B59F8E8-4008-4A65-A699-744DB8418AE8}" type="presParOf" srcId="{054CDB3D-5024-4E68-B02E-95B8EBFE5AD9}" destId="{8C98486D-9AA9-4CF4-B272-1ADCC6AA3D0C}" srcOrd="0" destOrd="0" presId="urn:microsoft.com/office/officeart/2005/8/layout/vList3"/>
    <dgm:cxn modelId="{AF1B8707-687C-483A-BE34-9696F192823C}" type="presParOf" srcId="{054CDB3D-5024-4E68-B02E-95B8EBFE5AD9}" destId="{61D25C68-287D-46A9-A57D-79F62D139410}" srcOrd="1" destOrd="0" presId="urn:microsoft.com/office/officeart/2005/8/layout/vList3"/>
    <dgm:cxn modelId="{7D87DCAB-0C07-4758-8639-A48DECB365FC}" type="presParOf" srcId="{4E8757C3-820D-4355-9BE6-0DB719B97585}" destId="{6E0AE2F0-AD51-476A-9B5B-28E03FE9CC55}" srcOrd="5" destOrd="0" presId="urn:microsoft.com/office/officeart/2005/8/layout/vList3"/>
    <dgm:cxn modelId="{85221F43-7B76-4FC7-9744-FEC295D69C06}" type="presParOf" srcId="{4E8757C3-820D-4355-9BE6-0DB719B97585}" destId="{2A121A3B-5EDC-4D65-856C-E33F18806BFD}" srcOrd="6" destOrd="0" presId="urn:microsoft.com/office/officeart/2005/8/layout/vList3"/>
    <dgm:cxn modelId="{04AB5CDE-E260-4240-A90E-3E1E9E8C652C}" type="presParOf" srcId="{2A121A3B-5EDC-4D65-856C-E33F18806BFD}" destId="{0D0B9082-A7D9-4BF3-AF52-501CD17B0B16}" srcOrd="0" destOrd="0" presId="urn:microsoft.com/office/officeart/2005/8/layout/vList3"/>
    <dgm:cxn modelId="{4CF051C1-2D91-4CAE-BA6B-B41C08A18F4B}" type="presParOf" srcId="{2A121A3B-5EDC-4D65-856C-E33F18806BFD}" destId="{0E390383-69EA-4833-B6E8-03E592CCD539}" srcOrd="1" destOrd="0" presId="urn:microsoft.com/office/officeart/2005/8/layout/vLis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9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6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72803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alog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hyperlink" Target="https://twitter.com/nalog__ru" TargetMode="External"/><Relationship Id="rId4" Type="http://schemas.openxmlformats.org/officeDocument/2006/relationships/hyperlink" Target="https://vk.com/nalog__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633133" cy="33147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Приложение к  </a:t>
            </a:r>
            <a:r>
              <a:rPr lang="ru-RU" sz="3200" b="1" dirty="0">
                <a:solidFill>
                  <a:schemeClr val="tx2"/>
                </a:solidFill>
              </a:rPr>
              <a:t>Ведомственному плану ФНС России по реализации Концепции открытости федеральных органов исполнительной власти на </a:t>
            </a:r>
            <a:r>
              <a:rPr lang="ru-RU" sz="3200" b="1" dirty="0" smtClean="0">
                <a:solidFill>
                  <a:schemeClr val="tx2"/>
                </a:solidFill>
              </a:rPr>
              <a:t>2019 год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		</a:t>
            </a:r>
            <a:r>
              <a:rPr lang="en-US" sz="1600" b="1" dirty="0" smtClean="0">
                <a:solidFill>
                  <a:schemeClr val="tx1"/>
                </a:solidFill>
                <a:hlinkClick r:id="rId2"/>
              </a:rPr>
              <a:t>www.nalog.ru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r"/>
            <a:r>
              <a:rPr lang="ru-RU" sz="1600" b="1" u="sng" dirty="0">
                <a:hlinkClick r:id="rId3"/>
              </a:rPr>
              <a:t>https://www.facebook.com/nalog.ru</a:t>
            </a:r>
            <a:r>
              <a:rPr lang="ru-RU" sz="1600" b="1" u="sng" dirty="0" smtClean="0">
                <a:hlinkClick r:id="rId3"/>
              </a:rPr>
              <a:t>/</a:t>
            </a:r>
            <a:endParaRPr lang="ru-RU" sz="1600" b="1" dirty="0"/>
          </a:p>
          <a:p>
            <a:pPr lvl="0" algn="r"/>
            <a:r>
              <a:rPr lang="ru-RU" sz="1600" b="1" u="sng" dirty="0">
                <a:hlinkClick r:id="rId4"/>
              </a:rPr>
              <a:t>https://vk.com/nalog__</a:t>
            </a:r>
            <a:r>
              <a:rPr lang="ru-RU" sz="1600" b="1" u="sng" dirty="0" smtClean="0">
                <a:hlinkClick r:id="rId4"/>
              </a:rPr>
              <a:t>ru</a:t>
            </a:r>
            <a:endParaRPr lang="ru-RU" sz="1600" b="1" dirty="0"/>
          </a:p>
          <a:p>
            <a:pPr algn="r"/>
            <a:r>
              <a:rPr lang="ru-RU" sz="1600" b="1" u="sng" dirty="0">
                <a:hlinkClick r:id="rId5"/>
              </a:rPr>
              <a:t>https://twitter.com/nalog__ru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78" y="756295"/>
            <a:ext cx="2277566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70432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viii</a:t>
            </a:r>
            <a:r>
              <a:rPr lang="ru-RU" sz="2200" dirty="0" smtClean="0"/>
              <a:t>. </a:t>
            </a:r>
            <a:r>
              <a:rPr lang="ru-RU" sz="2200" dirty="0"/>
              <a:t>Взаимодействие ФНС России с Общественным советом </a:t>
            </a:r>
            <a:r>
              <a:rPr lang="ru-RU" sz="2200" dirty="0" smtClean="0"/>
              <a:t>при</a:t>
            </a:r>
            <a:r>
              <a:rPr lang="ru-RU" sz="2200" dirty="0"/>
              <a:t> </a:t>
            </a:r>
            <a:r>
              <a:rPr lang="ru-RU" sz="2200" dirty="0" smtClean="0"/>
              <a:t>ФНС </a:t>
            </a:r>
            <a:r>
              <a:rPr lang="ru-RU" sz="2200" dirty="0"/>
              <a:t>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1548383"/>
            <a:ext cx="8561139" cy="5547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6619" y="1692399"/>
            <a:ext cx="482528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Поддержание в актуальном состоянии информации о составе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6620" y="3132559"/>
            <a:ext cx="4825283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Размещение на официальном сайте положения об Общественном совете при ФНС России и плана его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6619" y="4609222"/>
            <a:ext cx="4825283" cy="11876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Проведение заседаний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6620" y="5940871"/>
            <a:ext cx="482528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Публикация на официальном сайте информации о деятельности Общественного совета при ФНС России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38" y="2546225"/>
            <a:ext cx="3552058" cy="3552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1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6"/>
            <a:ext cx="9341489" cy="10081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/>
              <a:t/>
            </a:r>
            <a:br>
              <a:rPr lang="ru-RU" sz="2200" dirty="0"/>
            </a:br>
            <a:r>
              <a:rPr lang="en-US" sz="2200" dirty="0" smtClean="0"/>
              <a:t>ix</a:t>
            </a:r>
            <a:r>
              <a:rPr lang="ru-RU" sz="2200" dirty="0" smtClean="0"/>
              <a:t>. Работа </a:t>
            </a:r>
            <a:r>
              <a:rPr lang="ru-RU" sz="2200" dirty="0"/>
              <a:t>пресс-службы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671" y="1548383"/>
            <a:ext cx="8983469" cy="5547742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698628" y="1147853"/>
            <a:ext cx="3320662" cy="1575314"/>
          </a:xfrm>
          <a:prstGeom prst="cloudCallout">
            <a:avLst>
              <a:gd name="adj1" fmla="val 44489"/>
              <a:gd name="adj2" fmla="val 608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</a:t>
            </a:r>
            <a:r>
              <a:rPr lang="ru-RU" sz="1400" dirty="0">
                <a:solidFill>
                  <a:schemeClr val="tx1"/>
                </a:solidFill>
              </a:rPr>
              <a:t>в телевизионных программах и съемках сюжетов по вопросам деятельности ФНС России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674292" y="2484488"/>
            <a:ext cx="3096344" cy="2424194"/>
          </a:xfrm>
          <a:prstGeom prst="cloudCallout">
            <a:avLst>
              <a:gd name="adj1" fmla="val 85941"/>
              <a:gd name="adj2" fmla="val 1021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 информационных сообщений о деятельности ФНС России в разделе «Новости» официального сайта ФНС России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78822" y="5093126"/>
            <a:ext cx="3498250" cy="1903769"/>
          </a:xfrm>
          <a:prstGeom prst="cloudCallout">
            <a:avLst>
              <a:gd name="adj1" fmla="val 67525"/>
              <a:gd name="adj2" fmla="val -688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Ежедневный мониторинг </a:t>
            </a:r>
            <a:r>
              <a:rPr lang="ru-RU" sz="1400" dirty="0">
                <a:solidFill>
                  <a:schemeClr val="tx1"/>
                </a:solidFill>
              </a:rPr>
              <a:t>публикаций в СМИ и </a:t>
            </a:r>
            <a:r>
              <a:rPr lang="ru-RU" sz="1400" dirty="0" smtClean="0">
                <a:solidFill>
                  <a:schemeClr val="tx1"/>
                </a:solidFill>
              </a:rPr>
              <a:t> представление информации руководству </a:t>
            </a:r>
            <a:r>
              <a:rPr lang="ru-RU" sz="1400" dirty="0">
                <a:solidFill>
                  <a:schemeClr val="tx1"/>
                </a:solidFill>
              </a:rPr>
              <a:t>ФНС России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552324" y="5436815"/>
            <a:ext cx="2933932" cy="1800200"/>
          </a:xfrm>
          <a:prstGeom prst="cloudCallout">
            <a:avLst>
              <a:gd name="adj1" fmla="val -50840"/>
              <a:gd name="adj2" fmla="val -638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Публикация информационных материалов о деятельности ФНС России в </a:t>
            </a:r>
            <a:r>
              <a:rPr lang="ru-RU" sz="1400" dirty="0">
                <a:solidFill>
                  <a:schemeClr val="tx1"/>
                </a:solidFill>
              </a:rPr>
              <a:t>печатных и электронных СМИ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2982147"/>
            <a:ext cx="3347467" cy="2085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4" y="1619656"/>
            <a:ext cx="1716657" cy="103535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9433047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x</a:t>
            </a:r>
            <a:r>
              <a:rPr lang="ru-RU" sz="2200" dirty="0" smtClean="0"/>
              <a:t>. </a:t>
            </a:r>
            <a:r>
              <a:rPr lang="ru-RU" sz="2200" dirty="0"/>
              <a:t>Независимая антикоррупционная экспертиза 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общественный </a:t>
            </a:r>
            <a:r>
              <a:rPr lang="ru-RU" sz="2200" dirty="0"/>
              <a:t>мониторинг правоприменения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92399"/>
            <a:ext cx="9289032" cy="5403726"/>
          </a:xfrm>
          <a:noFill/>
          <a:ln>
            <a:noFill/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78548" y="1692399"/>
            <a:ext cx="5328591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Публикация на официальном сайте: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</a:rPr>
              <a:t>плана противодействия коррупции, сведений о ходе его реализации;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ведений о доходах (расходах), имуществе и обязательствах имущественного характера государственных служащих;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бзоров правоприменительной практики по результатам вступивших в законную силу судебных решений о признании недействительными нормативных правовых актов;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и</a:t>
            </a:r>
            <a:r>
              <a:rPr lang="ru-RU" sz="1600" dirty="0" smtClean="0">
                <a:solidFill>
                  <a:schemeClr val="tx1"/>
                </a:solidFill>
              </a:rPr>
              <a:t>нформации по антикоррупционной и по независимой антикоррупционной экспертизе;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перечня функций ФНС России, при реализации которых вероятно возникновение коррупционных </a:t>
            </a:r>
            <a:r>
              <a:rPr lang="ru-RU" sz="1600" dirty="0" smtClean="0">
                <a:solidFill>
                  <a:schemeClr val="tx1"/>
                </a:solidFill>
              </a:rPr>
              <a:t>рисков.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172" y="5004767"/>
            <a:ext cx="56886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Рассмотрение Общественным советом при ФНС России докладов и материалов о ходе выполнения плана противодействия коррупции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60" y="5220790"/>
            <a:ext cx="2160239" cy="1871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6" y="1692399"/>
            <a:ext cx="3336032" cy="33360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61139" cy="129614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Инициативные </a:t>
            </a:r>
            <a:r>
              <a:rPr lang="ru-RU" sz="2600" dirty="0"/>
              <a:t>проекты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164" y="1864295"/>
            <a:ext cx="7704856" cy="2952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Проект: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организация деятельности Консультативного совета ФНС России по вопросам налогообложения иностранных инвесторов и коммерческих организаций с иностранными </a:t>
            </a:r>
            <a:r>
              <a:rPr lang="ru-RU" sz="1400" b="1" dirty="0" smtClean="0">
                <a:solidFill>
                  <a:schemeClr val="tx1"/>
                </a:solidFill>
              </a:rPr>
              <a:t>инвестициями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обсуждение вопросов нормативного правового регулирования в сфере налогового </a:t>
            </a:r>
            <a:r>
              <a:rPr lang="ru-RU" sz="1400" dirty="0" smtClean="0">
                <a:solidFill>
                  <a:schemeClr val="tx1"/>
                </a:solidFill>
              </a:rPr>
              <a:t>администрирования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разъяснения </a:t>
            </a:r>
            <a:r>
              <a:rPr lang="ru-RU" sz="1400" dirty="0">
                <a:solidFill>
                  <a:schemeClr val="tx1"/>
                </a:solidFill>
              </a:rPr>
              <a:t>ФНС России, </a:t>
            </a:r>
            <a:r>
              <a:rPr lang="ru-RU" sz="1400" dirty="0" smtClean="0">
                <a:solidFill>
                  <a:schemeClr val="tx1"/>
                </a:solidFill>
              </a:rPr>
              <a:t>касающиеся </a:t>
            </a:r>
            <a:r>
              <a:rPr lang="ru-RU" sz="1400" dirty="0">
                <a:solidFill>
                  <a:schemeClr val="tx1"/>
                </a:solidFill>
              </a:rPr>
              <a:t>актуальных вопросов в сфере налогового администрирования и </a:t>
            </a:r>
            <a:r>
              <a:rPr lang="ru-RU" sz="1400" dirty="0" smtClean="0">
                <a:solidFill>
                  <a:schemeClr val="tx1"/>
                </a:solidFill>
              </a:rPr>
              <a:t>связанные </a:t>
            </a:r>
            <a:r>
              <a:rPr lang="ru-RU" sz="1400" dirty="0">
                <a:solidFill>
                  <a:schemeClr val="tx1"/>
                </a:solidFill>
              </a:rPr>
              <a:t>с деятельностью иностранных инвесторов и коммерческих организаций с иностранными инвестициями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</a:rPr>
              <a:t>и проведение семинаров по разъяснению вопросов, отнесенных к сфере деятельности ФНС России, в целях повышения инвестиционной привлекательности экономики Российской Федерации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5004767"/>
            <a:ext cx="3378908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90" y="4943126"/>
            <a:ext cx="4144367" cy="23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7" y="612279"/>
            <a:ext cx="9118325" cy="24482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Внутриведомственные </a:t>
            </a:r>
            <a:r>
              <a:rPr lang="ru-RU" sz="2200" dirty="0"/>
              <a:t>организационные мероприятия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8266013"/>
              </p:ext>
            </p:extLst>
          </p:nvPr>
        </p:nvGraphicFramePr>
        <p:xfrm>
          <a:off x="-413940" y="1476375"/>
          <a:ext cx="11377264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561139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200" dirty="0" smtClean="0"/>
              <a:t>I</a:t>
            </a:r>
            <a:r>
              <a:rPr lang="ru-RU" sz="2200" dirty="0" smtClean="0"/>
              <a:t>. Реализация </a:t>
            </a:r>
            <a:r>
              <a:rPr lang="ru-RU" sz="2200" dirty="0"/>
              <a:t>принципа информационной </a:t>
            </a:r>
            <a:r>
              <a:rPr lang="ru-RU" sz="2200" dirty="0" smtClean="0"/>
              <a:t>открытости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172" y="1908423"/>
            <a:ext cx="9109011" cy="5187702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145" y="2004680"/>
            <a:ext cx="5208240" cy="19677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размещения на сайте ФНС России и актуализации информации в соответствии с требованиями Федерального закона от 09.02.2009 № 8-ФЗ 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«Об обеспечении доступа к информации о деятельности государственных органов и органов местного самоуправления»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188" y="4860751"/>
            <a:ext cx="4536504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Разработка и размещение на сайте ФНС России информационно-просветительских материалов (видеоролики, </a:t>
            </a:r>
            <a:r>
              <a:rPr lang="ru-RU" sz="1400" dirty="0" smtClean="0">
                <a:solidFill>
                  <a:schemeClr val="tx1"/>
                </a:solidFill>
              </a:rPr>
              <a:t>презентации) </a:t>
            </a:r>
            <a:r>
              <a:rPr lang="ru-RU" sz="1400" dirty="0">
                <a:solidFill>
                  <a:schemeClr val="tx1"/>
                </a:solidFill>
              </a:rPr>
              <a:t>для налогоплательщиков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1" y="1908422"/>
            <a:ext cx="3413714" cy="216024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34732" y="4860751"/>
            <a:ext cx="3744416" cy="194962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Поддержание в актуальном состоянии на официальном Интернет-сайте ФНС России специального раздела с информацией о проводимых мероприятиях в области открытости ФНС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6707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425221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ii</a:t>
            </a:r>
            <a:r>
              <a:rPr lang="ru-RU" sz="2000" dirty="0" smtClean="0"/>
              <a:t>. Обеспечение </a:t>
            </a:r>
            <a:r>
              <a:rPr lang="ru-RU" sz="2000" dirty="0"/>
              <a:t>работы с открытыми данными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8189" y="1620391"/>
            <a:ext cx="9001000" cy="547573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9289" y="1799354"/>
            <a:ext cx="3960440" cy="1204420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Оценка наиболее востребованных наборов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 </a:t>
            </a:r>
            <a:r>
              <a:rPr lang="ru-RU" sz="1400" dirty="0">
                <a:solidFill>
                  <a:schemeClr val="tx1"/>
                </a:solidFill>
              </a:rPr>
              <a:t>и выявление первоочередных данных для опубликования.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7800" y="1784123"/>
            <a:ext cx="4099822" cy="1204420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Сбор информации о востребованности </a:t>
            </a:r>
            <a:r>
              <a:rPr lang="ru-RU" sz="1400" dirty="0" smtClean="0">
                <a:solidFill>
                  <a:schemeClr val="tx1"/>
                </a:solidFill>
              </a:rPr>
              <a:t>открытых данных, </a:t>
            </a:r>
            <a:r>
              <a:rPr lang="ru-RU" sz="1400" dirty="0">
                <a:solidFill>
                  <a:schemeClr val="tx1"/>
                </a:solidFill>
              </a:rPr>
              <a:t>размещенных на сайте ФНС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9289" y="5652840"/>
            <a:ext cx="3960440" cy="1163238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Совершенствование структуры  и наборов открытых данных в соответствии с потребностями референтных групп ФНС России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7800" y="5652839"/>
            <a:ext cx="4099822" cy="1163239"/>
          </a:xfrm>
          <a:prstGeom prst="roundRect">
            <a:avLst/>
          </a:prstGeom>
          <a:solidFill>
            <a:srgbClr val="ADADD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Реализация механизма хранения  прошлых версий открытых данных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0000-06-910\Desktop\eivqlw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32" y="3398491"/>
            <a:ext cx="2820711" cy="17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034332" y="6687565"/>
            <a:ext cx="1512168" cy="33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95146" y="5140298"/>
            <a:ext cx="1887084" cy="327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Data.gov.ru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8057069" cy="14401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III</a:t>
            </a:r>
            <a:r>
              <a:rPr lang="ru-RU" sz="2000" dirty="0"/>
              <a:t>. Обеспечение понятности нормативно-правового регулирования, государственной политики и программ, разрабатываемых  (реализуемых) в ФНС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156" y="1620390"/>
            <a:ext cx="9217024" cy="5501523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4644727"/>
            <a:ext cx="3096344" cy="22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02884" y="6845583"/>
            <a:ext cx="2016224" cy="24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regulation.gov.ru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6580" y="2196455"/>
            <a:ext cx="5256584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проведение оценки регулирующего воздействия, общественного обсуждения проектов нормативных правовых актов, обеспечение независимой антикоррупционной экспертизы проектов нормативных правовых актов и общественного мониторинга правоприменения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информирование налогоплательщиков (оказание информационной поддержки налогоплательщикам) о методологических позициях по вопросам применения законодательства Российской Федерации о налогах и сборах, согласованных с Минфином России, путем размещения соответствующих разъяснений на официальном Интернет-сайте ФНС России;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>
              <a:solidFill>
                <a:srgbClr val="FF0000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156" y="4644727"/>
            <a:ext cx="540060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</a:rPr>
              <a:t>поддержание в актуальном состоянии интернет-сервиса «Наиболее часто задаваемые вопросы» на официальном Интернет-сайте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размещение </a:t>
            </a:r>
            <a:r>
              <a:rPr lang="ru-RU" sz="1400" dirty="0">
                <a:solidFill>
                  <a:schemeClr val="tx1"/>
                </a:solidFill>
              </a:rPr>
              <a:t>на сайте ФНС России плана-графика нормативно-правовой </a:t>
            </a:r>
            <a:r>
              <a:rPr lang="ru-RU" sz="1400" dirty="0" smtClean="0">
                <a:solidFill>
                  <a:schemeClr val="tx1"/>
                </a:solidFill>
              </a:rPr>
              <a:t>работы;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400" dirty="0">
                <a:solidFill>
                  <a:schemeClr val="tx1"/>
                </a:solidFill>
              </a:rPr>
              <a:t>осуществления территориальными налоговыми органами наполнения и актуализации информационного ресурса «Справочная информация о ставках и льготах по имущественным </a:t>
            </a:r>
            <a:r>
              <a:rPr lang="ru-RU" sz="1400" dirty="0" smtClean="0">
                <a:solidFill>
                  <a:schemeClr val="tx1"/>
                </a:solidFill>
              </a:rPr>
              <a:t>налогам».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3" y="1836415"/>
            <a:ext cx="3724299" cy="252028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396255"/>
            <a:ext cx="7985061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Iv</a:t>
            </a:r>
            <a:r>
              <a:rPr lang="ru-RU" sz="1800" dirty="0" smtClean="0"/>
              <a:t>. Принятие </a:t>
            </a:r>
            <a:r>
              <a:rPr lang="ru-RU" sz="1800" dirty="0"/>
              <a:t>планов деятельности ФНС России и ежегодной Публичной декларации целей и задач ФНС России, их общественное обсуждение и экспертное сопровождение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4172" y="1641451"/>
            <a:ext cx="1584176" cy="2787251"/>
          </a:xfrm>
          <a:prstGeom prst="rect">
            <a:avLst/>
          </a:prstGeom>
          <a:pattFill prst="pct50">
            <a:fgClr>
              <a:schemeClr val="accent3">
                <a:lumMod val="40000"/>
                <a:lumOff val="60000"/>
              </a:schemeClr>
            </a:fgClr>
            <a:bgClr>
              <a:schemeClr val="bg2">
                <a:lumMod val="90000"/>
              </a:schemeClr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План деятельности ФНС России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2019 год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46215" y="1641449"/>
            <a:ext cx="1621462" cy="2787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Публичная декларация целей и задач ФНС России на 2019 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30645" y="1642845"/>
            <a:ext cx="1838765" cy="27858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</a:t>
            </a:r>
            <a:r>
              <a:rPr lang="ru-RU" sz="1400" b="1" dirty="0" smtClean="0">
                <a:solidFill>
                  <a:schemeClr val="tx1"/>
                </a:solidFill>
              </a:rPr>
              <a:t>арта </a:t>
            </a:r>
            <a:r>
              <a:rPr lang="ru-RU" sz="1400" b="1" dirty="0">
                <a:solidFill>
                  <a:schemeClr val="tx1"/>
                </a:solidFill>
              </a:rPr>
              <a:t>персональной ответственности между структурными подразделениями ФНС России за достижение результатов показателей Публичной декларации целей и задач ФНС России на </a:t>
            </a:r>
            <a:r>
              <a:rPr lang="ru-RU" sz="1400" b="1" dirty="0" smtClean="0">
                <a:solidFill>
                  <a:schemeClr val="tx1"/>
                </a:solidFill>
              </a:rPr>
              <a:t>2019 </a:t>
            </a:r>
            <a:r>
              <a:rPr lang="ru-RU" sz="14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21447" y="1642800"/>
            <a:ext cx="1581491" cy="2785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Ведомственный план ФНС России по реализации </a:t>
            </a:r>
            <a:r>
              <a:rPr lang="ru-RU" sz="1400" b="1" dirty="0" smtClean="0">
                <a:solidFill>
                  <a:schemeClr val="tx1"/>
                </a:solidFill>
              </a:rPr>
              <a:t>Концепции </a:t>
            </a:r>
            <a:r>
              <a:rPr lang="ru-RU" sz="1400" b="1" dirty="0">
                <a:solidFill>
                  <a:schemeClr val="tx1"/>
                </a:solidFill>
              </a:rPr>
              <a:t>открытости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федеральных органов исполнительной власти на </a:t>
            </a:r>
            <a:r>
              <a:rPr lang="ru-RU" sz="1400" b="1" dirty="0" smtClean="0">
                <a:solidFill>
                  <a:schemeClr val="tx1"/>
                </a:solidFill>
              </a:rPr>
              <a:t>2019 </a:t>
            </a:r>
            <a:r>
              <a:rPr lang="ru-RU" sz="1400" b="1" dirty="0">
                <a:solidFill>
                  <a:schemeClr val="tx1"/>
                </a:solidFill>
              </a:rPr>
              <a:t>год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49553" y="4500710"/>
            <a:ext cx="7251369" cy="2685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Приоритетные цели ФНС России</a:t>
            </a:r>
          </a:p>
          <a:p>
            <a:pPr algn="ctr"/>
            <a:endParaRPr lang="ru-RU" sz="800" b="1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использования инструментов налогового администрирования.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условий для защиты интересов налогоплательщиков и снижения количества налоговых споров в судах.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Повышение эффективности мер урегулирования задолженности  по налогам, сборам и страховым взносам.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Эффективное применение института банкротства.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услуг, оказываемых налогоплательщикам и плательщикам страховых взносов.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Оптимизация процедур государственной регистрации.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Совершенствование мер по противодействию коррупции.</a:t>
            </a:r>
          </a:p>
          <a:p>
            <a:pPr marL="342900" indent="-342900" algn="just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овышение эффективности контрольных мероприятий за проводимыми резидентами и нерезидентами валютными операциями, 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marL="342900" indent="-342900" algn="just">
              <a:buAutoNum type="arabicPeriod"/>
            </a:pPr>
            <a:endParaRPr lang="ru-RU" sz="1200" dirty="0" smtClean="0"/>
          </a:p>
          <a:p>
            <a:pPr marL="342900" indent="-342900" algn="ctr">
              <a:buAutoNum type="arabicPeriod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0" y="4802609"/>
            <a:ext cx="1913962" cy="185296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8515052" y="1641450"/>
            <a:ext cx="1612842" cy="2787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</a:rPr>
              <a:t>Государственная программа Российской Федерации «Управление государственными финансами и регулирование финансовых рынков»</a:t>
            </a:r>
          </a:p>
        </p:txBody>
      </p:sp>
    </p:spTree>
    <p:extLst>
      <p:ext uri="{BB962C8B-B14F-4D97-AF65-F5344CB8AC3E}">
        <p14:creationId xmlns:p14="http://schemas.microsoft.com/office/powerpoint/2010/main" val="3274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96255"/>
            <a:ext cx="9505056" cy="3384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v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/>
              <a:t>Формирование публичной отчетности ФНС России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548383"/>
            <a:ext cx="9253028" cy="5331718"/>
          </a:xfrm>
        </p:spPr>
        <p:txBody>
          <a:bodyPr>
            <a:normAutofit/>
          </a:bodyPr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2289" y="2561445"/>
            <a:ext cx="3101217" cy="8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</a:t>
            </a:r>
            <a:r>
              <a:rPr lang="ru-RU" sz="2000" b="1" dirty="0" smtClean="0">
                <a:solidFill>
                  <a:srgbClr val="0070C0"/>
                </a:solidFill>
              </a:rPr>
              <a:t>России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9" y="3576777"/>
            <a:ext cx="1689155" cy="16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0507" y="5205924"/>
            <a:ext cx="3804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www.nalog.ru</a:t>
            </a:r>
            <a:endParaRPr lang="ru-RU" sz="4400" b="1" dirty="0">
              <a:ln w="12700" cmpd="sng">
                <a:solidFill>
                  <a:srgbClr val="0CB0FA"/>
                </a:solidFill>
                <a:prstDash val="solid"/>
              </a:ln>
              <a:solidFill>
                <a:srgbClr val="4F81BD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22457" y="2205125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</a:rPr>
              <a:t>планов по основным направлениям деятельности  ФНС России и отчетов о их исполнении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22457" y="3725963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статистической информации об осуществлении закупок для государственных нужд ФНС России, территориальных органов ФНС России, организаций, находящихся в ведении ФНС России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22457" y="5246801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новостей, тезисов выступлений о достигнутых результатах деятельности ФНС России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00108" y="3708623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статистической информации об осуществлении закупок для государственных нужд ФНС России, территориальных органов ФНС России, организаций, находящихся в ведении ФНС России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00108" y="5229461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новостей, тезисов выступлений о достигнутых результатах деятельности ФНС России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0108" y="2205125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отчета о результатах выполнения плана деятельности ФНС России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7759" y="3708623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итогового доклада о результатах деятельности ФНС России за отчетный год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7759" y="5229461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статистической информации об осуществлении закупок для государственных нужд ФНС России, территориальных органов ФНС России, организаций, находящихся в ведении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4310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468263"/>
            <a:ext cx="8449926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vi</a:t>
            </a:r>
            <a:r>
              <a:rPr lang="ru-RU" sz="2000" dirty="0" smtClean="0"/>
              <a:t>. Информирование </a:t>
            </a:r>
            <a:r>
              <a:rPr lang="ru-RU" sz="2000" dirty="0"/>
              <a:t>о работе ФНС России с обращениями </a:t>
            </a:r>
            <a:r>
              <a:rPr lang="ru-RU" sz="2000" dirty="0" smtClean="0"/>
              <a:t>граждан и </a:t>
            </a:r>
            <a:r>
              <a:rPr lang="ru-RU" sz="2000" dirty="0"/>
              <a:t>организаций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544" y="1510819"/>
            <a:ext cx="8928992" cy="5582180"/>
          </a:xfrm>
        </p:spPr>
        <p:txBody>
          <a:bodyPr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altLang="ru-RU" sz="2400" cap="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660" y="2980413"/>
            <a:ext cx="4464497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Обзор </a:t>
            </a:r>
            <a:r>
              <a:rPr lang="ru-RU" sz="1400" dirty="0">
                <a:solidFill>
                  <a:schemeClr val="tx1"/>
                </a:solidFill>
              </a:rPr>
              <a:t>обращений граждан и запросов пользователей </a:t>
            </a:r>
            <a:r>
              <a:rPr lang="ru-RU" sz="1400" dirty="0" smtClean="0">
                <a:solidFill>
                  <a:schemeClr val="tx1"/>
                </a:solidFill>
              </a:rPr>
              <a:t>информации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6660" y="4063003"/>
            <a:ext cx="4464497" cy="9413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</a:rPr>
              <a:t>о результатах работы по досудебному урегулированию споров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86660" y="1616305"/>
            <a:ext cx="4464496" cy="113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Справка </a:t>
            </a:r>
            <a:r>
              <a:rPr lang="ru-RU" sz="1400" dirty="0">
                <a:solidFill>
                  <a:schemeClr val="tx1"/>
                </a:solidFill>
              </a:rPr>
              <a:t>о работе ФНС России и территориальных налоговых органов с обращениями граждан и запросами пользователей информации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97233" y="5184064"/>
            <a:ext cx="4464497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Информация о </a:t>
            </a:r>
            <a:r>
              <a:rPr lang="ru-RU" sz="1200" dirty="0">
                <a:solidFill>
                  <a:schemeClr val="tx1"/>
                </a:solidFill>
              </a:rPr>
              <a:t>результатах рассмотрения жалоб, в форме решений (обезличенных от сведений, доступ к которым ограничен законодательством Российской Федерации), вынесенных по результатам рассмотрения жалоб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7232" y="6300911"/>
            <a:ext cx="4443961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</a:rPr>
              <a:t>о сервисе «Узнать о жалобе», «Решения по жалобам»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72289" y="2561445"/>
            <a:ext cx="3101217" cy="809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Публикация на </a:t>
            </a:r>
            <a:r>
              <a:rPr lang="ru-RU" sz="2000" b="1" dirty="0">
                <a:solidFill>
                  <a:srgbClr val="0070C0"/>
                </a:solidFill>
              </a:rPr>
              <a:t>официальном сайте ФНС </a:t>
            </a:r>
            <a:r>
              <a:rPr lang="ru-RU" sz="2000" b="1" dirty="0" smtClean="0">
                <a:solidFill>
                  <a:srgbClr val="0070C0"/>
                </a:solidFill>
              </a:rPr>
              <a:t>России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19" y="3576777"/>
            <a:ext cx="1689155" cy="168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0507" y="5205924"/>
            <a:ext cx="38047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www.nalog.ru</a:t>
            </a:r>
            <a:endParaRPr lang="ru-RU" sz="4400" b="1" dirty="0">
              <a:ln w="12700" cmpd="sng">
                <a:solidFill>
                  <a:srgbClr val="0CB0FA"/>
                </a:solidFill>
                <a:prstDash val="solid"/>
              </a:ln>
              <a:solidFill>
                <a:srgbClr val="4F81BD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468263"/>
            <a:ext cx="9353213" cy="1152128"/>
          </a:xfrm>
        </p:spPr>
        <p:txBody>
          <a:bodyPr>
            <a:normAutofit/>
          </a:bodyPr>
          <a:lstStyle/>
          <a:p>
            <a:r>
              <a:rPr lang="en-US" sz="2000" dirty="0"/>
              <a:t>vii</a:t>
            </a:r>
            <a:r>
              <a:rPr lang="ru-RU" sz="2000" dirty="0"/>
              <a:t>. Организация работы с </a:t>
            </a:r>
            <a:r>
              <a:rPr lang="ru-RU" sz="2000" dirty="0" err="1"/>
              <a:t>референтными</a:t>
            </a:r>
            <a:r>
              <a:rPr lang="ru-RU" sz="2000" dirty="0"/>
              <a:t> группами ФНС </a:t>
            </a:r>
            <a:r>
              <a:rPr lang="ru-RU" sz="2000" dirty="0" smtClean="0"/>
              <a:t>России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164" y="1620391"/>
            <a:ext cx="9217024" cy="56166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62524" y="1675863"/>
            <a:ext cx="5976664" cy="2824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Референтные группы ФНС России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1. </a:t>
            </a:r>
            <a:r>
              <a:rPr lang="ru-RU" sz="1400" dirty="0">
                <a:solidFill>
                  <a:schemeClr val="tx1"/>
                </a:solidFill>
              </a:rPr>
              <a:t>Прямые потребители результатов реализуемых ФНС России функций и предоставляемых </a:t>
            </a:r>
            <a:r>
              <a:rPr lang="ru-RU" sz="1400" dirty="0" smtClean="0">
                <a:solidFill>
                  <a:schemeClr val="tx1"/>
                </a:solidFill>
              </a:rPr>
              <a:t>услуг.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>
                <a:solidFill>
                  <a:schemeClr val="tx1"/>
                </a:solidFill>
              </a:rPr>
              <a:t>Представители органов государственной власти, органов местного самоуправления, а также Центральный банк Российской </a:t>
            </a:r>
            <a:r>
              <a:rPr lang="ru-RU" sz="1400" dirty="0" smtClean="0">
                <a:solidFill>
                  <a:schemeClr val="tx1"/>
                </a:solidFill>
              </a:rPr>
              <a:t>Федерации.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3. </a:t>
            </a:r>
            <a:r>
              <a:rPr lang="ru-RU" sz="1400" dirty="0">
                <a:solidFill>
                  <a:schemeClr val="tx1"/>
                </a:solidFill>
              </a:rPr>
              <a:t>Референтные группы ФНС России, выполняющие обеспечивающие </a:t>
            </a:r>
            <a:r>
              <a:rPr lang="ru-RU" sz="1400" dirty="0" smtClean="0">
                <a:solidFill>
                  <a:schemeClr val="tx1"/>
                </a:solidFill>
              </a:rPr>
              <a:t>функции.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4. </a:t>
            </a:r>
            <a:r>
              <a:rPr lang="ru-RU" sz="1400" dirty="0">
                <a:solidFill>
                  <a:schemeClr val="tx1"/>
                </a:solidFill>
              </a:rPr>
              <a:t>Представители научно-исследовательского  и образовательного </a:t>
            </a:r>
            <a:r>
              <a:rPr lang="ru-RU" sz="1400" dirty="0" smtClean="0">
                <a:solidFill>
                  <a:schemeClr val="tx1"/>
                </a:solidFill>
              </a:rPr>
              <a:t>сообщества.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5. </a:t>
            </a:r>
            <a:r>
              <a:rPr lang="ru-RU" sz="1400" dirty="0">
                <a:solidFill>
                  <a:schemeClr val="tx1"/>
                </a:solidFill>
              </a:rPr>
              <a:t>Представители международных организаций и налоговых органов иностранных </a:t>
            </a:r>
            <a:r>
              <a:rPr lang="ru-RU" sz="1400" dirty="0" smtClean="0">
                <a:solidFill>
                  <a:schemeClr val="tx1"/>
                </a:solidFill>
              </a:rPr>
              <a:t>государств.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6. </a:t>
            </a:r>
            <a:r>
              <a:rPr lang="ru-RU" sz="1400" dirty="0">
                <a:solidFill>
                  <a:schemeClr val="tx1"/>
                </a:solidFill>
              </a:rPr>
              <a:t>Иные референтные группы ФНС </a:t>
            </a:r>
            <a:r>
              <a:rPr lang="ru-RU" sz="1400" dirty="0" smtClean="0">
                <a:solidFill>
                  <a:schemeClr val="tx1"/>
                </a:solidFill>
              </a:rPr>
              <a:t>России.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680" y="4315175"/>
            <a:ext cx="5976664" cy="304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</a:rPr>
              <a:t>оценки качества каналов взаимодействия ФНС России с различными референтными </a:t>
            </a:r>
            <a:r>
              <a:rPr lang="ru-RU" sz="1400" dirty="0" smtClean="0">
                <a:solidFill>
                  <a:schemeClr val="tx1"/>
                </a:solidFill>
              </a:rPr>
              <a:t>группами </a:t>
            </a:r>
            <a:r>
              <a:rPr lang="ru-RU" sz="1400" dirty="0">
                <a:solidFill>
                  <a:schemeClr val="tx1"/>
                </a:solidFill>
              </a:rPr>
              <a:t>в целях самообследования уровня открытости ФНС </a:t>
            </a:r>
            <a:r>
              <a:rPr lang="ru-RU" sz="1400" dirty="0" smtClean="0">
                <a:solidFill>
                  <a:schemeClr val="tx1"/>
                </a:solidFill>
              </a:rPr>
              <a:t>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</a:t>
            </a:r>
            <a:r>
              <a:rPr lang="ru-RU" sz="1400" dirty="0" smtClean="0">
                <a:solidFill>
                  <a:schemeClr val="tx1"/>
                </a:solidFill>
              </a:rPr>
              <a:t>частие </a:t>
            </a:r>
            <a:r>
              <a:rPr lang="ru-RU" sz="1400" dirty="0">
                <a:solidFill>
                  <a:schemeClr val="tx1"/>
                </a:solidFill>
              </a:rPr>
              <a:t>ФНС России в качестве участника и партнера в конкурсах, встречах, форумах, хакатонах по актуальным вопросам применения открытых данных, проводимых Аналитическим центром при Правительстве Российской Федерации и Минфином России;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участие ФНС России в мероприятиях постоянно действующих международных рабочих групп;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Участие в подготовке материалов по вопросам исчисления налога на доходы физических лиц, государственной пошлины, администрируемой налоговыми органами, страховых взносов для размещения в общедоступных источниках </a:t>
            </a:r>
            <a:r>
              <a:rPr lang="ru-RU" sz="1400" dirty="0" smtClean="0">
                <a:solidFill>
                  <a:schemeClr val="tx1"/>
                </a:solidFill>
              </a:rPr>
              <a:t>информации.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" y="1702502"/>
            <a:ext cx="3034828" cy="2612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4695158"/>
            <a:ext cx="3318511" cy="230425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468263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1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38604</TotalTime>
  <Words>1158</Words>
  <Application>Microsoft Office PowerPoint</Application>
  <PresentationFormat>Произвольный</PresentationFormat>
  <Paragraphs>123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Present_FNS2012_A4</vt:lpstr>
      <vt:lpstr>Презентация PowerPoint</vt:lpstr>
      <vt:lpstr> Внутриведомственные организационные мероприятия </vt:lpstr>
      <vt:lpstr> I. Реализация принципа информационной открытости  в ФНС России</vt:lpstr>
      <vt:lpstr> ii. Обеспечение работы с открытыми данными в ФНС России</vt:lpstr>
      <vt:lpstr>III. Обеспечение понятности нормативно-правового регулирования, государственной политики и программ, разрабатываемых  (реализуемых) в ФНС России</vt:lpstr>
      <vt:lpstr> Iv. Принятие планов деятельности ФНС России и ежегодной Публичной декларации целей и задач ФНС России, их общественное обсуждение и экспертное сопровождение </vt:lpstr>
      <vt:lpstr> v. Формирование публичной отчетности ФНС России     </vt:lpstr>
      <vt:lpstr>vi. Информирование о работе ФНС России с обращениями граждан и организаций</vt:lpstr>
      <vt:lpstr>vii. Организация работы с референтными группами ФНС России </vt:lpstr>
      <vt:lpstr>viii. Взаимодействие ФНС России с Общественным советом при ФНС России</vt:lpstr>
      <vt:lpstr> ix. Работа пресс-службы ФНС России</vt:lpstr>
      <vt:lpstr>x. Независимая антикоррупционная экспертиза и  общественный мониторинг правоприменения </vt:lpstr>
      <vt:lpstr>Инициативные проекты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Кислякова Людмила Сергеевна</cp:lastModifiedBy>
  <cp:revision>710</cp:revision>
  <cp:lastPrinted>2016-06-24T11:36:15Z</cp:lastPrinted>
  <dcterms:created xsi:type="dcterms:W3CDTF">2013-03-01T11:19:43Z</dcterms:created>
  <dcterms:modified xsi:type="dcterms:W3CDTF">2019-01-21T07:20:53Z</dcterms:modified>
</cp:coreProperties>
</file>